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0"/>
  </p:notesMasterIdLst>
  <p:sldIdLst>
    <p:sldId id="324" r:id="rId2"/>
    <p:sldId id="336" r:id="rId3"/>
    <p:sldId id="337" r:id="rId4"/>
    <p:sldId id="342" r:id="rId5"/>
    <p:sldId id="344" r:id="rId6"/>
    <p:sldId id="343" r:id="rId7"/>
    <p:sldId id="304" r:id="rId8"/>
    <p:sldId id="308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03B21"/>
    <a:srgbClr val="E14223"/>
    <a:srgbClr val="337AA2"/>
    <a:srgbClr val="A49797"/>
    <a:srgbClr val="E03E22"/>
    <a:srgbClr val="357AA3"/>
    <a:srgbClr val="7694AE"/>
    <a:srgbClr val="3986B4"/>
    <a:srgbClr val="3885B1"/>
    <a:srgbClr val="EDD8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00" y="10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E004F0-D05E-4D46-9CD3-0AF936012152}" type="datetimeFigureOut">
              <a:rPr lang="en-US" smtClean="0"/>
              <a:t>1/6/2018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870842-1511-4882-BDCF-19B399FFBC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823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70842-1511-4882-BDCF-19B399FFBC2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2314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noFill/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1877485" y="6629400"/>
            <a:ext cx="84201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M. Hohlmann, A low-mass GEM detector with radial zigzag readout strips for forward tracking at EIC; IEEE NSS 2017 N-13, Atlanta, GA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95853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10/24/2017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1877485" y="6629400"/>
            <a:ext cx="84201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M. Hohlmann, A low-mass GEM detector with radial zigzag readout strips for forward tracking at EIC; IEEE NSS 2017 N-13, Atlanta, GA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6691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33934" y="168275"/>
            <a:ext cx="2918884" cy="64135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73051" y="168275"/>
            <a:ext cx="8557683" cy="64135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10/24/2017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1877485" y="6629400"/>
            <a:ext cx="84201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M. Hohlmann, A low-mass GEM detector with radial zigzag readout strips for forward tracking at EIC; IEEE NSS 2017 N-13, Atlanta, GA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4402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1634" y="168275"/>
            <a:ext cx="8335433" cy="82708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73051" y="1176339"/>
            <a:ext cx="5738283" cy="54054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4534" y="1176339"/>
            <a:ext cx="5738284" cy="54054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10/24/2017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1877485" y="6629400"/>
            <a:ext cx="84201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M. Hohlmann, A low-mass GEM detector with radial zigzag readout strips for forward tracking at EIC; IEEE NSS 2017 N-13, Atlanta, GA</a:t>
            </a: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1728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391" y="1176339"/>
            <a:ext cx="11819467" cy="54054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-2" y="6630004"/>
            <a:ext cx="1242371" cy="217487"/>
          </a:xfrm>
        </p:spPr>
        <p:txBody>
          <a:bodyPr/>
          <a:lstStyle/>
          <a:p>
            <a:r>
              <a:rPr lang="en-US"/>
              <a:t>10/24/2017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242369" y="6639910"/>
            <a:ext cx="10181985" cy="228600"/>
          </a:xfrm>
          <a:prstGeom prst="rect">
            <a:avLst/>
          </a:prstGeom>
        </p:spPr>
        <p:txBody>
          <a:bodyPr/>
          <a:lstStyle>
            <a:lvl1pPr algn="ctr">
              <a:defRPr sz="1100"/>
            </a:lvl1pPr>
          </a:lstStyle>
          <a:p>
            <a:r>
              <a:rPr lang="en-US"/>
              <a:t>M. Hohlmann, A low-mass GEM detector with radial zigzag readout strips for forward tracking at EIC; IEEE NSS 2017 N-13, Atlanta, GA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1452382" y="6621080"/>
            <a:ext cx="767644" cy="215900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570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noFill/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10/24/2017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1877485" y="6629400"/>
            <a:ext cx="84201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M. Hohlmann, A low-mass GEM detector with radial zigzag readout strips for forward tracking at EIC; IEEE NSS 2017 N-13, Atlanta, GA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4547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3051" y="1176339"/>
            <a:ext cx="5738283" cy="5405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4534" y="1176339"/>
            <a:ext cx="5738284" cy="5405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10/24/2017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1877485" y="6629400"/>
            <a:ext cx="84201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M. Hohlmann, A low-mass GEM detector with radial zigzag readout strips for forward tracking at EIC; IEEE NSS 2017 N-13, Atlanta, GA</a:t>
            </a: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4606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10/24/2017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1877485" y="6629400"/>
            <a:ext cx="84201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M. Hohlmann, A low-mass GEM detector with radial zigzag readout strips for forward tracking at EIC; IEEE NSS 2017 N-13, Atlanta, GA</a:t>
            </a: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1693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-1" y="6640514"/>
            <a:ext cx="1929285" cy="217487"/>
          </a:xfrm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10/24/2017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1242369" y="6631308"/>
            <a:ext cx="10347037" cy="222250"/>
          </a:xfrm>
          <a:prstGeom prst="rect">
            <a:avLst/>
          </a:prstGeom>
        </p:spPr>
        <p:txBody>
          <a:bodyPr/>
          <a:lstStyle>
            <a:lvl1pPr algn="ctr">
              <a:defRPr sz="1100"/>
            </a:lvl1pPr>
          </a:lstStyle>
          <a:p>
            <a:r>
              <a:rPr lang="en-US" dirty="0"/>
              <a:t>M. Hohlmann, A low-mass GEM detector with radial zigzag readout strips for forward tracking at EIC; IEEE NSS 2017 N-13, Atlanta, GA</a:t>
            </a:r>
          </a:p>
        </p:txBody>
      </p:sp>
    </p:spTree>
    <p:extLst>
      <p:ext uri="{BB962C8B-B14F-4D97-AF65-F5344CB8AC3E}">
        <p14:creationId xmlns:p14="http://schemas.microsoft.com/office/powerpoint/2010/main" val="11629976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10/24/2017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1646749" y="6640946"/>
            <a:ext cx="888167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M. Hohlmann, A low-mass GEM detector with radial zigzag readout strips for forward tracking at EIC; IEEE NSS 2017 N-13, Atlanta, GA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8808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10/24/2017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1877485" y="6629400"/>
            <a:ext cx="84201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M. Hohlmann, A low-mass GEM detector with radial zigzag readout strips for forward tracking at EIC; IEEE NSS 2017 N-13, Atlanta, GA</a:t>
            </a: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396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10/24/2017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1877485" y="6629400"/>
            <a:ext cx="84201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M. Hohlmann, A low-mass GEM detector with radial zigzag readout strips for forward tracking at EIC; IEEE NSS 2017 N-13, Atlanta, GA</a:t>
            </a: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565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33856" y="66675"/>
            <a:ext cx="9965944" cy="8318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3351" y="1176339"/>
            <a:ext cx="11819467" cy="5405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-1" y="6640514"/>
            <a:ext cx="1310105" cy="217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r>
              <a:rPr lang="en-US"/>
              <a:t>10/24/2017</a:t>
            </a:r>
            <a:endParaRPr lang="en-US" dirty="0"/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855200" y="6642100"/>
            <a:ext cx="2336800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14"/>
          <a:srcRect l="1686" t="14479" r="83456" b="65244"/>
          <a:stretch/>
        </p:blipFill>
        <p:spPr>
          <a:xfrm>
            <a:off x="80011" y="74613"/>
            <a:ext cx="918210" cy="831850"/>
          </a:xfrm>
          <a:prstGeom prst="rect">
            <a:avLst/>
          </a:prstGeom>
        </p:spPr>
      </p:pic>
      <p:sp>
        <p:nvSpPr>
          <p:cNvPr id="9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1242369" y="6629400"/>
            <a:ext cx="10347037" cy="222250"/>
          </a:xfrm>
          <a:prstGeom prst="rect">
            <a:avLst/>
          </a:prstGeom>
        </p:spPr>
        <p:txBody>
          <a:bodyPr/>
          <a:lstStyle>
            <a:lvl1pPr algn="ctr">
              <a:defRPr sz="1100"/>
            </a:lvl1pPr>
          </a:lstStyle>
          <a:p>
            <a:r>
              <a:rPr lang="en-US" dirty="0"/>
              <a:t>M. Hohlmann, A low-mass GEM detector with radial zigzag readout strips for forward tracking at EIC; IEEE NSS 2017 N-13, Atlanta, GA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3.wdp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3856" y="66675"/>
            <a:ext cx="10448544" cy="831850"/>
          </a:xfrm>
        </p:spPr>
        <p:txBody>
          <a:bodyPr/>
          <a:lstStyle/>
          <a:p>
            <a:r>
              <a:rPr lang="en-US" sz="5400" dirty="0"/>
              <a:t>FIT Prototype Module Features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891" y="1008729"/>
            <a:ext cx="12118109" cy="5371515"/>
          </a:xfrm>
        </p:spPr>
        <p:txBody>
          <a:bodyPr/>
          <a:lstStyle/>
          <a:p>
            <a:pPr marL="0" indent="0">
              <a:buNone/>
            </a:pPr>
            <a:r>
              <a:rPr lang="en-US" sz="2800" b="1" dirty="0"/>
              <a:t>Forward Tracker Prototype:</a:t>
            </a:r>
          </a:p>
          <a:p>
            <a:r>
              <a:rPr lang="en-US" sz="2800" dirty="0"/>
              <a:t>Large trapezoidal Triple-GEM Detector (3/1/2/1 mm gaps)</a:t>
            </a:r>
          </a:p>
          <a:p>
            <a:pPr>
              <a:spcBef>
                <a:spcPts val="1200"/>
              </a:spcBef>
            </a:pPr>
            <a:r>
              <a:rPr lang="en-US" sz="2800" dirty="0"/>
              <a:t>Mechanical detector assembly </a:t>
            </a:r>
            <a:r>
              <a:rPr lang="en-US" sz="2800" b="1" u="sng" dirty="0"/>
              <a:t>without any spacers in active area</a:t>
            </a:r>
            <a:r>
              <a:rPr lang="en-US" sz="2800" b="1" dirty="0"/>
              <a:t>                                 </a:t>
            </a:r>
          </a:p>
          <a:p>
            <a:pPr>
              <a:spcBef>
                <a:spcPts val="1200"/>
              </a:spcBef>
            </a:pPr>
            <a:r>
              <a:rPr lang="en-US" sz="2800" b="1" dirty="0"/>
              <a:t>Construction </a:t>
            </a:r>
            <a:r>
              <a:rPr lang="en-US" sz="2800" b="1" u="sng" dirty="0"/>
              <a:t>without PCBs</a:t>
            </a:r>
            <a:r>
              <a:rPr lang="en-US" sz="2800" b="1" dirty="0"/>
              <a:t> (drift, readout) </a:t>
            </a:r>
            <a:r>
              <a:rPr lang="en-US" sz="2800" dirty="0"/>
              <a:t>to reduce mass, rad. length</a:t>
            </a:r>
          </a:p>
          <a:p>
            <a:pPr lvl="1"/>
            <a:r>
              <a:rPr lang="en-US" sz="2400" dirty="0"/>
              <a:t>Signal readout strips on a foil</a:t>
            </a:r>
          </a:p>
          <a:p>
            <a:pPr lvl="1"/>
            <a:r>
              <a:rPr lang="en-US" sz="2400" dirty="0"/>
              <a:t>GEM foil as drift electrode</a:t>
            </a:r>
          </a:p>
          <a:p>
            <a:pPr lvl="1"/>
            <a:r>
              <a:rPr lang="en-US" sz="2400" dirty="0"/>
              <a:t>3 GEM foils for gas gain</a:t>
            </a:r>
          </a:p>
          <a:p>
            <a:pPr lvl="1"/>
            <a:r>
              <a:rPr lang="en-US" sz="2400" dirty="0"/>
              <a:t>Stiff carbon fiber frames on perimeter to hold foil stack tension</a:t>
            </a:r>
          </a:p>
          <a:p>
            <a:pPr>
              <a:spcBef>
                <a:spcPts val="1200"/>
              </a:spcBef>
            </a:pPr>
            <a:r>
              <a:rPr lang="en-US" sz="2800" b="1" u="sng" dirty="0"/>
              <a:t>Zigzag strip readout</a:t>
            </a:r>
            <a:r>
              <a:rPr lang="en-US" sz="2800" b="1" dirty="0"/>
              <a:t> </a:t>
            </a:r>
            <a:r>
              <a:rPr lang="en-US" sz="2800" dirty="0"/>
              <a:t>to minimize number of strips &amp; electronic channels</a:t>
            </a:r>
          </a:p>
          <a:p>
            <a:pPr lvl="1"/>
            <a:r>
              <a:rPr lang="en-US" sz="2400" dirty="0"/>
              <a:t>reduce system cost </a:t>
            </a:r>
          </a:p>
          <a:p>
            <a:pPr lvl="1"/>
            <a:r>
              <a:rPr lang="en-US" sz="2400" dirty="0"/>
              <a:t>maintain good spatial resolution</a:t>
            </a:r>
          </a:p>
          <a:p>
            <a:pPr lvl="1"/>
            <a:r>
              <a:rPr lang="en-US" sz="2400" dirty="0"/>
              <a:t>all electronics placed on wide end of trapezoid</a:t>
            </a:r>
          </a:p>
          <a:p>
            <a:endParaRPr lang="en-US" sz="2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6934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/>
              <a:t>FIT Prototype Test Assembly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5999" y="1005749"/>
            <a:ext cx="625684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Use low-mass, low-cost 3D-printed ABS material: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Inner frames for sandwiching 5-foil stack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Pull-out posts to stretch foil stack against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219" t="-144" r="11356" b="35805"/>
          <a:stretch/>
        </p:blipFill>
        <p:spPr>
          <a:xfrm>
            <a:off x="175391" y="2118444"/>
            <a:ext cx="5854473" cy="4442251"/>
          </a:xfrm>
          <a:prstGeom prst="rect">
            <a:avLst/>
          </a:prstGeom>
        </p:spPr>
      </p:pic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35" r="39352" b="7817"/>
          <a:stretch/>
        </p:blipFill>
        <p:spPr>
          <a:xfrm rot="5400000">
            <a:off x="7086709" y="166542"/>
            <a:ext cx="3850260" cy="5648730"/>
          </a:xfr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3" t="18601" r="4631" b="36878"/>
          <a:stretch/>
        </p:blipFill>
        <p:spPr>
          <a:xfrm>
            <a:off x="6187474" y="5083289"/>
            <a:ext cx="5648730" cy="1477405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1560778" y="5426277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1561541" y="5584903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565473" y="5738795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1560778" y="5895336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1764449" y="5439112"/>
            <a:ext cx="4411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mm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506547" y="1277621"/>
            <a:ext cx="2095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Inner frame pieces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766990" y="5598500"/>
            <a:ext cx="4411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mm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1760739" y="5750864"/>
            <a:ext cx="4411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mm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1766990" y="5912129"/>
            <a:ext cx="4411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mm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428659" y="5523437"/>
            <a:ext cx="150554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embedded nuts</a:t>
            </a:r>
          </a:p>
          <a:p>
            <a:pPr algn="ctr"/>
            <a:r>
              <a:rPr lang="en-US" sz="1400" b="1" dirty="0"/>
              <a:t>for stretching</a:t>
            </a:r>
          </a:p>
          <a:p>
            <a:pPr algn="ctr"/>
            <a:r>
              <a:rPr lang="en-US" sz="1400" b="1" dirty="0"/>
              <a:t>the foils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44436" y="5769336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pull-out posts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041643" y="5251986"/>
            <a:ext cx="23903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Inner frame sandwich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302840" y="5359421"/>
            <a:ext cx="68480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/>
              <a:t>foil gap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455240" y="5544479"/>
            <a:ext cx="68480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/>
              <a:t>foil gap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293420" y="5653422"/>
            <a:ext cx="68480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/>
              <a:t>foil gap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434122" y="5824351"/>
            <a:ext cx="68480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/>
              <a:t>foil gap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287534" y="5935633"/>
            <a:ext cx="68480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/>
              <a:t>foil gap</a:t>
            </a:r>
          </a:p>
        </p:txBody>
      </p:sp>
      <p:sp>
        <p:nvSpPr>
          <p:cNvPr id="9" name="TextBox 8"/>
          <p:cNvSpPr txBox="1"/>
          <p:nvPr/>
        </p:nvSpPr>
        <p:spPr>
          <a:xfrm rot="17514393">
            <a:off x="4101346" y="5165837"/>
            <a:ext cx="2056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carbon fiber frame</a:t>
            </a:r>
          </a:p>
        </p:txBody>
      </p:sp>
    </p:spTree>
    <p:extLst>
      <p:ext uri="{BB962C8B-B14F-4D97-AF65-F5344CB8AC3E}">
        <p14:creationId xmlns:p14="http://schemas.microsoft.com/office/powerpoint/2010/main" val="29211129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/>
              <a:t>Gas Windows &amp; Outer Frame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0" y="5496022"/>
            <a:ext cx="5949696" cy="1059245"/>
          </a:xfrm>
        </p:spPr>
        <p:txBody>
          <a:bodyPr/>
          <a:lstStyle/>
          <a:p>
            <a:r>
              <a:rPr lang="en-US" sz="2000" dirty="0"/>
              <a:t>Fiberglass material machined at CERN</a:t>
            </a:r>
          </a:p>
          <a:p>
            <a:r>
              <a:rPr lang="en-US" sz="2000" dirty="0"/>
              <a:t>Viton O-rings will seal against carbon fiber frames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9008" y="1004227"/>
            <a:ext cx="6396658" cy="448724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702"/>
          <a:stretch/>
        </p:blipFill>
        <p:spPr>
          <a:xfrm rot="16200000">
            <a:off x="10380231" y="546724"/>
            <a:ext cx="1220332" cy="217547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04416"/>
            <a:ext cx="5632704" cy="4478802"/>
          </a:xfrm>
          <a:prstGeom prst="rect">
            <a:avLst/>
          </a:prstGeom>
        </p:spPr>
      </p:pic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0" y="5491473"/>
            <a:ext cx="5779008" cy="1059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kern="0" dirty="0"/>
              <a:t>Aluminized Kapton foils glued onto carbon fiber frames serve a gas windows</a:t>
            </a:r>
          </a:p>
          <a:p>
            <a:r>
              <a:rPr lang="en-US" sz="2000" kern="0" dirty="0"/>
              <a:t>Work done by EIC research undergraduates Sam and Matt</a:t>
            </a:r>
          </a:p>
        </p:txBody>
      </p:sp>
    </p:spTree>
    <p:extLst>
      <p:ext uri="{BB962C8B-B14F-4D97-AF65-F5344CB8AC3E}">
        <p14:creationId xmlns:p14="http://schemas.microsoft.com/office/powerpoint/2010/main" val="6728911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/>
              <a:t>FT Prototype Material Accounting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9803453"/>
              </p:ext>
            </p:extLst>
          </p:nvPr>
        </p:nvGraphicFramePr>
        <p:xfrm>
          <a:off x="2944169" y="1080179"/>
          <a:ext cx="5960450" cy="5410272"/>
        </p:xfrm>
        <a:graphic>
          <a:graphicData uri="http://schemas.openxmlformats.org/drawingml/2006/table">
            <a:tbl>
              <a:tblPr/>
              <a:tblGrid>
                <a:gridCol w="8674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81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69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379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09339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Detector with PCBs (e.g.</a:t>
                      </a:r>
                      <a:r>
                        <a:rPr lang="en-US" sz="18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CMS)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Thickness (mm)</a:t>
                      </a:r>
                    </a:p>
                  </a:txBody>
                  <a:tcPr marL="9525" marR="9525" marT="9525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 of Rad. Length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9851">
                <a:tc>
                  <a:txBody>
                    <a:bodyPr/>
                    <a:lstStyle/>
                    <a:p>
                      <a:pPr algn="l" fontAlgn="b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PCBs (drift</a:t>
                      </a:r>
                      <a:r>
                        <a:rPr lang="en-US" sz="11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and readout)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3.180</a:t>
                      </a:r>
                    </a:p>
                  </a:txBody>
                  <a:tcPr marL="9525" marR="9525" marT="9525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3.914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7953">
                <a:tc>
                  <a:txBody>
                    <a:bodyPr/>
                    <a:lstStyle/>
                    <a:p>
                      <a:pPr algn="l" fontAlgn="b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GEMs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0.180</a:t>
                      </a:r>
                    </a:p>
                  </a:txBody>
                  <a:tcPr marL="9525" marR="9525" marT="9525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7953">
                <a:tc>
                  <a:txBody>
                    <a:bodyPr/>
                    <a:lstStyle/>
                    <a:p>
                      <a:pPr algn="l" fontAlgn="b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                      Polyimide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0.150</a:t>
                      </a:r>
                    </a:p>
                  </a:txBody>
                  <a:tcPr marL="9525" marR="9525" marT="9525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9851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                          Copper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0.030</a:t>
                      </a:r>
                    </a:p>
                  </a:txBody>
                  <a:tcPr marL="9525" marR="9525" marT="9525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9339">
                <a:tc>
                  <a:txBody>
                    <a:bodyPr/>
                    <a:lstStyle/>
                    <a:p>
                      <a:pPr algn="l" fontAlgn="b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  4.175%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5474">
                <a:tc>
                  <a:txBody>
                    <a:bodyPr/>
                    <a:lstStyle/>
                    <a:p>
                      <a:pPr algn="l" fontAlgn="b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9339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Detector with foils only (EIC)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Thickness (mm)</a:t>
                      </a:r>
                    </a:p>
                  </a:txBody>
                  <a:tcPr marL="9525" marR="9525" marT="9525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 of Rad. Length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9851">
                <a:tc>
                  <a:txBody>
                    <a:bodyPr/>
                    <a:lstStyle/>
                    <a:p>
                      <a:pPr algn="l" fontAlgn="b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Al-Polyimide</a:t>
                      </a:r>
                      <a:r>
                        <a:rPr lang="en-US" sz="11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foils (gas</a:t>
                      </a:r>
                      <a:r>
                        <a:rPr lang="en-US" sz="11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seal)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0.051</a:t>
                      </a:r>
                    </a:p>
                  </a:txBody>
                  <a:tcPr marL="9525" marR="9525" marT="9525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 0.0184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7953">
                <a:tc>
                  <a:txBody>
                    <a:bodyPr/>
                    <a:lstStyle/>
                    <a:p>
                      <a:pPr algn="l" fontAlgn="b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                     Polyimide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0.051</a:t>
                      </a:r>
                    </a:p>
                  </a:txBody>
                  <a:tcPr marL="9525" marR="9525" marT="9525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7953">
                <a:tc>
                  <a:txBody>
                    <a:bodyPr/>
                    <a:lstStyle/>
                    <a:p>
                      <a:pPr algn="l" fontAlgn="b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                                  Al 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0.0002</a:t>
                      </a:r>
                    </a:p>
                  </a:txBody>
                  <a:tcPr marL="9525" marR="9525" marT="9525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0.0004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7953">
                <a:tc>
                  <a:txBody>
                    <a:bodyPr/>
                    <a:lstStyle/>
                    <a:p>
                      <a:pPr algn="l" fontAlgn="b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GEMs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0.180</a:t>
                      </a:r>
                    </a:p>
                  </a:txBody>
                  <a:tcPr marL="9525" marR="9525" marT="9525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37953">
                <a:tc>
                  <a:txBody>
                    <a:bodyPr/>
                    <a:lstStyle/>
                    <a:p>
                      <a:pPr algn="l" fontAlgn="b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                     Polyimide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0.150</a:t>
                      </a:r>
                    </a:p>
                  </a:txBody>
                  <a:tcPr marL="9525" marR="9525" marT="9525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37953">
                <a:tc>
                  <a:txBody>
                    <a:bodyPr/>
                    <a:lstStyle/>
                    <a:p>
                      <a:pPr algn="l" fontAlgn="b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                          Copper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0.030</a:t>
                      </a:r>
                    </a:p>
                  </a:txBody>
                  <a:tcPr marL="9525" marR="9525" marT="9525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37953">
                <a:tc>
                  <a:txBody>
                    <a:bodyPr/>
                    <a:lstStyle/>
                    <a:p>
                      <a:pPr algn="l" fontAlgn="b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GEM as drift foil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0.060</a:t>
                      </a:r>
                    </a:p>
                  </a:txBody>
                  <a:tcPr marL="9525" marR="9525" marT="9525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0.087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37953">
                <a:tc>
                  <a:txBody>
                    <a:bodyPr/>
                    <a:lstStyle/>
                    <a:p>
                      <a:pPr algn="l" fontAlgn="b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                     Polyimide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0.050</a:t>
                      </a:r>
                    </a:p>
                  </a:txBody>
                  <a:tcPr marL="9525" marR="9525" marT="9525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88353">
                <a:tc>
                  <a:txBody>
                    <a:bodyPr/>
                    <a:lstStyle/>
                    <a:p>
                      <a:pPr algn="l" fontAlgn="b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                          Copper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0.010</a:t>
                      </a:r>
                    </a:p>
                  </a:txBody>
                  <a:tcPr marL="9525" marR="9525" marT="9525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37953">
                <a:tc>
                  <a:txBody>
                    <a:bodyPr/>
                    <a:lstStyle/>
                    <a:p>
                      <a:pPr algn="l" fontAlgn="b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Readout foil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0.080</a:t>
                      </a:r>
                    </a:p>
                  </a:txBody>
                  <a:tcPr marL="9525" marR="9525" marT="9525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0.227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37953">
                <a:tc>
                  <a:txBody>
                    <a:bodyPr/>
                    <a:lstStyle/>
                    <a:p>
                      <a:pPr algn="l" fontAlgn="b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                      Polyimide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0.050</a:t>
                      </a:r>
                    </a:p>
                  </a:txBody>
                  <a:tcPr marL="9525" marR="9525" marT="9525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0706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Copper (15 µm each side</a:t>
                      </a:r>
                      <a:r>
                        <a:rPr lang="en-US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b/c of vias)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0.030</a:t>
                      </a:r>
                    </a:p>
                  </a:txBody>
                  <a:tcPr marL="9525" marR="9525" marT="9525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309339">
                <a:tc>
                  <a:txBody>
                    <a:bodyPr/>
                    <a:lstStyle/>
                    <a:p>
                      <a:pPr algn="l" fontAlgn="b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     0.593%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8998626" y="6301356"/>
            <a:ext cx="21011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Factor 7.0 reduction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57714" y="1080179"/>
            <a:ext cx="15522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Active Area:</a:t>
            </a:r>
          </a:p>
        </p:txBody>
      </p:sp>
    </p:spTree>
    <p:extLst>
      <p:ext uri="{BB962C8B-B14F-4D97-AF65-F5344CB8AC3E}">
        <p14:creationId xmlns:p14="http://schemas.microsoft.com/office/powerpoint/2010/main" val="3826032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3855" y="66675"/>
            <a:ext cx="10513859" cy="831850"/>
          </a:xfrm>
        </p:spPr>
        <p:txBody>
          <a:bodyPr/>
          <a:lstStyle/>
          <a:p>
            <a:r>
              <a:rPr lang="en-US" sz="5400" dirty="0"/>
              <a:t>Plans, Milestones &amp; Concerns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391" y="915080"/>
            <a:ext cx="11819467" cy="5768747"/>
          </a:xfrm>
        </p:spPr>
        <p:txBody>
          <a:bodyPr/>
          <a:lstStyle/>
          <a:p>
            <a:r>
              <a:rPr lang="en-US" sz="2800" dirty="0"/>
              <a:t>Plans</a:t>
            </a:r>
          </a:p>
          <a:p>
            <a:pPr lvl="1"/>
            <a:r>
              <a:rPr lang="en-US" sz="2400" dirty="0"/>
              <a:t>Assemble detector and perform quality control (based on CMS GEM production)</a:t>
            </a:r>
          </a:p>
          <a:p>
            <a:pPr lvl="1"/>
            <a:r>
              <a:rPr lang="en-US" sz="2400" dirty="0"/>
              <a:t>Measure performance </a:t>
            </a:r>
          </a:p>
          <a:p>
            <a:pPr lvl="2"/>
            <a:r>
              <a:rPr lang="en-US" sz="2000" dirty="0"/>
              <a:t>with X-rays at Florida Tech</a:t>
            </a:r>
          </a:p>
          <a:p>
            <a:pPr lvl="2"/>
            <a:r>
              <a:rPr lang="en-US" sz="2000" dirty="0"/>
              <a:t>with beams at Fermilab</a:t>
            </a:r>
          </a:p>
          <a:p>
            <a:pPr lvl="1"/>
            <a:r>
              <a:rPr lang="en-US" sz="2400" dirty="0"/>
              <a:t>UG student to simulate impact of material budget on EIC detector performance</a:t>
            </a:r>
          </a:p>
          <a:p>
            <a:r>
              <a:rPr lang="en-US" sz="2800" dirty="0"/>
              <a:t>Milestones</a:t>
            </a:r>
          </a:p>
          <a:p>
            <a:pPr lvl="1"/>
            <a:r>
              <a:rPr lang="en-US" sz="2400" dirty="0"/>
              <a:t>February 2018 - One-meter forward tracker prototype fully assembled</a:t>
            </a:r>
          </a:p>
          <a:p>
            <a:pPr lvl="1"/>
            <a:r>
              <a:rPr lang="en-US" sz="2400" dirty="0"/>
              <a:t>April 2018 - Quality control with X-rays completed</a:t>
            </a:r>
          </a:p>
          <a:p>
            <a:pPr lvl="1"/>
            <a:r>
              <a:rPr lang="en-US" sz="2400" dirty="0"/>
              <a:t>June 2018 - EIC simulation running at Florida Tech</a:t>
            </a:r>
          </a:p>
          <a:p>
            <a:pPr lvl="1"/>
            <a:r>
              <a:rPr lang="en-US" sz="2400" dirty="0"/>
              <a:t>July 2018 - Beam test at Fermilab</a:t>
            </a:r>
          </a:p>
          <a:p>
            <a:r>
              <a:rPr lang="en-US" sz="2800" dirty="0"/>
              <a:t>Concerns</a:t>
            </a:r>
          </a:p>
          <a:p>
            <a:pPr lvl="1"/>
            <a:r>
              <a:rPr lang="en-US" sz="2400" dirty="0"/>
              <a:t>Pace slowed down significantly because post-doc left (funding ended Dec 2016)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5312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BACKUP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5555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/>
              <a:t>EIC FT Geometry Option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7" name="Content Placeholder 6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01307" y="898526"/>
            <a:ext cx="7077212" cy="574198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766289" y="1104812"/>
            <a:ext cx="33549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Example design for an</a:t>
            </a:r>
          </a:p>
          <a:p>
            <a:r>
              <a:rPr lang="en-US" b="1" dirty="0"/>
              <a:t>EIC forward tracker (FT) disk </a:t>
            </a:r>
            <a:r>
              <a:rPr lang="en-US" dirty="0"/>
              <a:t>composed of 12 trapezoidal GEM detector modules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015719" y="5916706"/>
            <a:ext cx="360868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Active areas of chambers overlap</a:t>
            </a:r>
          </a:p>
          <a:p>
            <a:r>
              <a:rPr lang="en-US" dirty="0"/>
              <a:t>due to 30.1</a:t>
            </a:r>
            <a:r>
              <a:rPr lang="en-US" baseline="30000" dirty="0"/>
              <a:t>o </a:t>
            </a:r>
            <a:r>
              <a:rPr lang="en-US" dirty="0"/>
              <a:t>chamber design.</a:t>
            </a:r>
          </a:p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834228" y="1161961"/>
            <a:ext cx="11301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rgbClr val="E03E22"/>
                </a:solidFill>
              </a:rPr>
              <a:t>Triple-GEM</a:t>
            </a:r>
          </a:p>
          <a:p>
            <a:pPr algn="ctr"/>
            <a:r>
              <a:rPr lang="en-US" sz="1400" b="1" dirty="0">
                <a:solidFill>
                  <a:srgbClr val="E03E22"/>
                </a:solidFill>
              </a:rPr>
              <a:t>module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937294" y="2715628"/>
            <a:ext cx="24481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inner foil radius ~ 8cm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 bwMode="auto">
          <a:xfrm>
            <a:off x="183751" y="813409"/>
            <a:ext cx="4247571" cy="5405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lnSpc>
                <a:spcPct val="200000"/>
              </a:lnSpc>
              <a:buNone/>
            </a:pPr>
            <a:r>
              <a:rPr lang="en-US" sz="2400" b="1" kern="0" dirty="0"/>
              <a:t>Desired Module Properties:</a:t>
            </a:r>
          </a:p>
          <a:p>
            <a:pPr>
              <a:lnSpc>
                <a:spcPct val="200000"/>
              </a:lnSpc>
            </a:pPr>
            <a:r>
              <a:rPr lang="en-US" sz="2400" kern="0" dirty="0"/>
              <a:t>Easy assembly</a:t>
            </a:r>
          </a:p>
          <a:p>
            <a:pPr>
              <a:lnSpc>
                <a:spcPct val="200000"/>
              </a:lnSpc>
            </a:pPr>
            <a:r>
              <a:rPr lang="en-US" sz="2400" kern="0" dirty="0"/>
              <a:t>Mechanical stability</a:t>
            </a:r>
          </a:p>
          <a:p>
            <a:pPr>
              <a:lnSpc>
                <a:spcPct val="200000"/>
              </a:lnSpc>
            </a:pPr>
            <a:r>
              <a:rPr lang="en-US" sz="2400" kern="0" dirty="0"/>
              <a:t>Low multiple scattering</a:t>
            </a:r>
          </a:p>
          <a:p>
            <a:pPr>
              <a:lnSpc>
                <a:spcPct val="200000"/>
              </a:lnSpc>
            </a:pPr>
            <a:r>
              <a:rPr lang="en-US" sz="2400" kern="0" dirty="0"/>
              <a:t>High spatial resolution</a:t>
            </a:r>
          </a:p>
          <a:p>
            <a:pPr>
              <a:lnSpc>
                <a:spcPct val="200000"/>
              </a:lnSpc>
            </a:pPr>
            <a:r>
              <a:rPr lang="en-US" sz="2400" kern="0" dirty="0"/>
              <a:t>Reasonable cost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461146" y="4672484"/>
            <a:ext cx="5277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A49797"/>
                </a:solidFill>
              </a:rPr>
              <a:t>mm</a:t>
            </a:r>
          </a:p>
        </p:txBody>
      </p:sp>
    </p:spTree>
    <p:extLst>
      <p:ext uri="{BB962C8B-B14F-4D97-AF65-F5344CB8AC3E}">
        <p14:creationId xmlns:p14="http://schemas.microsoft.com/office/powerpoint/2010/main" val="19184196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Carbon Fiber Frames &amp; Assembly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524221" y="5373078"/>
            <a:ext cx="9144000" cy="123110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1600" dirty="0"/>
              <a:t>Mechanical support structures are </a:t>
            </a:r>
            <a:r>
              <a:rPr lang="en-US" sz="1600" b="1" dirty="0"/>
              <a:t>outer frames with thin windows </a:t>
            </a:r>
            <a:r>
              <a:rPr lang="en-US" sz="1600" dirty="0"/>
              <a:t>(e.g. aluminized mylar foil or kapton, not shown here) instead of solid PCBs to reduce radiation length in the active area </a:t>
            </a:r>
          </a:p>
          <a:p>
            <a:pPr marL="285750" indent="-285750">
              <a:spcBef>
                <a:spcPts val="1200"/>
              </a:spcBef>
              <a:buFont typeface="Arial" pitchFamily="34" charset="0"/>
              <a:buChar char="•"/>
            </a:pPr>
            <a:r>
              <a:rPr lang="en-US" sz="1600" b="1" dirty="0"/>
              <a:t>Frames are made from carbon fiber composites </a:t>
            </a:r>
            <a:r>
              <a:rPr lang="en-US" sz="1600" dirty="0"/>
              <a:t>that have high strength to take up the tension from the stretched foils in the stack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649351" y="1094433"/>
            <a:ext cx="29947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Exploded assembly view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709015" y="966280"/>
            <a:ext cx="4700628" cy="4282557"/>
            <a:chOff x="1640665" y="966280"/>
            <a:chExt cx="4700628" cy="4282557"/>
          </a:xfrm>
        </p:grpSpPr>
        <p:pic>
          <p:nvPicPr>
            <p:cNvPr id="13" name="Picture 2" descr="E:\EIC\MeetingWithTempleUVA\GEM_design_Altium\MechanicalDesign\Pictures for showing\ForJuly2016_EIC_review\WholdeDetectorAssembly-1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40665" y="966280"/>
              <a:ext cx="4700628" cy="428255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4958265" y="4972885"/>
              <a:ext cx="133850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100" b="1" dirty="0"/>
                <a:t>Carbon fiber frames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741360" y="1247918"/>
              <a:ext cx="1054749" cy="307777"/>
            </a:xfrm>
            <a:prstGeom prst="rect">
              <a:avLst/>
            </a:prstGeom>
            <a:noFill/>
          </p:spPr>
          <p:txBody>
            <a:bodyPr wrap="square" lIns="0" tIns="45720" rIns="0" bIns="45720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5-foil stack</a:t>
              </a: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6374612" y="1605161"/>
            <a:ext cx="5478651" cy="3182389"/>
            <a:chOff x="6374612" y="1605161"/>
            <a:chExt cx="5478651" cy="3182389"/>
          </a:xfrm>
        </p:grpSpPr>
        <p:grpSp>
          <p:nvGrpSpPr>
            <p:cNvPr id="21" name="Group 20"/>
            <p:cNvGrpSpPr/>
            <p:nvPr/>
          </p:nvGrpSpPr>
          <p:grpSpPr>
            <a:xfrm>
              <a:off x="6476164" y="1605161"/>
              <a:ext cx="5377099" cy="2941486"/>
              <a:chOff x="6535980" y="966280"/>
              <a:chExt cx="4008731" cy="2167339"/>
            </a:xfrm>
          </p:grpSpPr>
          <p:grpSp>
            <p:nvGrpSpPr>
              <p:cNvPr id="12" name="Group 11"/>
              <p:cNvGrpSpPr/>
              <p:nvPr/>
            </p:nvGrpSpPr>
            <p:grpSpPr>
              <a:xfrm>
                <a:off x="6535980" y="966280"/>
                <a:ext cx="4008731" cy="2167339"/>
                <a:chOff x="3741130" y="969885"/>
                <a:chExt cx="3556287" cy="1808491"/>
              </a:xfrm>
            </p:grpSpPr>
            <p:grpSp>
              <p:nvGrpSpPr>
                <p:cNvPr id="7" name="Group 6"/>
                <p:cNvGrpSpPr/>
                <p:nvPr/>
              </p:nvGrpSpPr>
              <p:grpSpPr>
                <a:xfrm>
                  <a:off x="3741130" y="969885"/>
                  <a:ext cx="3556287" cy="1808491"/>
                  <a:chOff x="3741130" y="969885"/>
                  <a:chExt cx="3556287" cy="1808491"/>
                </a:xfrm>
              </p:grpSpPr>
              <p:pic>
                <p:nvPicPr>
                  <p:cNvPr id="8" name="Content Placeholder 8"/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r="58290" b="61259"/>
                  <a:stretch/>
                </p:blipFill>
                <p:spPr bwMode="auto">
                  <a:xfrm>
                    <a:off x="3741130" y="969885"/>
                    <a:ext cx="3556287" cy="1808491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sp>
                <p:nvSpPr>
                  <p:cNvPr id="9" name="TextBox 8"/>
                  <p:cNvSpPr txBox="1"/>
                  <p:nvPr/>
                </p:nvSpPr>
                <p:spPr>
                  <a:xfrm>
                    <a:off x="6224538" y="1668677"/>
                    <a:ext cx="935705" cy="256818"/>
                  </a:xfrm>
                  <a:prstGeom prst="rect">
                    <a:avLst/>
                  </a:prstGeom>
                  <a:solidFill>
                    <a:srgbClr val="FF735A"/>
                  </a:solidFill>
                </p:spPr>
                <p:txBody>
                  <a:bodyPr wrap="square" lIns="0" tIns="45720" rIns="0" bIns="45720" rtlCol="0">
                    <a:spAutoFit/>
                  </a:bodyPr>
                  <a:lstStyle/>
                  <a:p>
                    <a:r>
                      <a:rPr lang="en-US" sz="1400" dirty="0">
                        <a:solidFill>
                          <a:schemeClr val="bg1"/>
                        </a:solidFill>
                      </a:rPr>
                      <a:t>5-foil stack</a:t>
                    </a:r>
                  </a:p>
                </p:txBody>
              </p:sp>
              <p:sp>
                <p:nvSpPr>
                  <p:cNvPr id="10" name="TextBox 9"/>
                  <p:cNvSpPr txBox="1"/>
                  <p:nvPr/>
                </p:nvSpPr>
                <p:spPr>
                  <a:xfrm rot="687674">
                    <a:off x="3744717" y="2571284"/>
                    <a:ext cx="1060189" cy="132460"/>
                  </a:xfrm>
                  <a:prstGeom prst="rect">
                    <a:avLst/>
                  </a:prstGeom>
                  <a:solidFill>
                    <a:schemeClr val="tx1"/>
                  </a:solidFill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r>
                      <a:rPr lang="en-US" sz="1400" b="1" dirty="0">
                        <a:solidFill>
                          <a:schemeClr val="bg1"/>
                        </a:solidFill>
                      </a:rPr>
                      <a:t>Carbon fiber frame</a:t>
                    </a:r>
                  </a:p>
                </p:txBody>
              </p:sp>
            </p:grpSp>
            <p:sp>
              <p:nvSpPr>
                <p:cNvPr id="11" name="Rectangle 10"/>
                <p:cNvSpPr/>
                <p:nvPr/>
              </p:nvSpPr>
              <p:spPr>
                <a:xfrm>
                  <a:off x="6237745" y="1925817"/>
                  <a:ext cx="364067" cy="93228"/>
                </a:xfrm>
                <a:prstGeom prst="rect">
                  <a:avLst/>
                </a:prstGeom>
                <a:solidFill>
                  <a:srgbClr val="ACAD0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3" name="TextBox 2"/>
              <p:cNvSpPr txBox="1"/>
              <p:nvPr/>
            </p:nvSpPr>
            <p:spPr>
              <a:xfrm rot="650485">
                <a:off x="6889443" y="1283835"/>
                <a:ext cx="1042340" cy="2267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/>
                  <a:t>Gas seal frame</a:t>
                </a:r>
              </a:p>
            </p:txBody>
          </p:sp>
        </p:grpSp>
        <p:sp>
          <p:nvSpPr>
            <p:cNvPr id="15" name="Rectangle 14"/>
            <p:cNvSpPr/>
            <p:nvPr/>
          </p:nvSpPr>
          <p:spPr>
            <a:xfrm rot="698649">
              <a:off x="6374612" y="4367060"/>
              <a:ext cx="1177942" cy="4204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931751" y="4491256"/>
            <a:ext cx="11849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Detector </a:t>
            </a:r>
          </a:p>
          <a:p>
            <a:r>
              <a:rPr lang="en-US" dirty="0"/>
              <a:t>Assembly</a:t>
            </a:r>
          </a:p>
        </p:txBody>
      </p:sp>
    </p:spTree>
    <p:extLst>
      <p:ext uri="{BB962C8B-B14F-4D97-AF65-F5344CB8AC3E}">
        <p14:creationId xmlns:p14="http://schemas.microsoft.com/office/powerpoint/2010/main" val="2830472571"/>
      </p:ext>
    </p:extLst>
  </p:cSld>
  <p:clrMapOvr>
    <a:masterClrMapping/>
  </p:clrMapOvr>
</p:sld>
</file>

<file path=ppt/theme/theme1.xml><?xml version="1.0" encoding="utf-8"?>
<a:theme xmlns:a="http://schemas.openxmlformats.org/drawingml/2006/main" name="MH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FIT_EIC_template</Template>
  <TotalTime>8804</TotalTime>
  <Words>578</Words>
  <Application>Microsoft Office PowerPoint</Application>
  <PresentationFormat>Widescreen</PresentationFormat>
  <Paragraphs>155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MH design</vt:lpstr>
      <vt:lpstr>FIT Prototype Module Features</vt:lpstr>
      <vt:lpstr>FIT Prototype Test Assembly</vt:lpstr>
      <vt:lpstr>Gas Windows &amp; Outer Frame</vt:lpstr>
      <vt:lpstr>FT Prototype Material Accounting </vt:lpstr>
      <vt:lpstr>Plans, Milestones &amp; Concerns</vt:lpstr>
      <vt:lpstr>BACKUP</vt:lpstr>
      <vt:lpstr>EIC FT Geometry Option</vt:lpstr>
      <vt:lpstr>Carbon Fiber Frames &amp; Assembly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R&amp;D Status on GEM Detectors for Forward Tracking  at a Future Electron-Ion Collider</dc:title>
  <dc:creator>hepA</dc:creator>
  <cp:lastModifiedBy>Kondo Gnanvo</cp:lastModifiedBy>
  <cp:revision>811</cp:revision>
  <dcterms:created xsi:type="dcterms:W3CDTF">2006-08-16T00:00:00Z</dcterms:created>
  <dcterms:modified xsi:type="dcterms:W3CDTF">2018-01-06T18:22:51Z</dcterms:modified>
</cp:coreProperties>
</file>